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3.jpeg" ContentType="image/jpe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8.png" ContentType="image/png"/>
  <Override PartName="/ppt/media/image1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sldRg st="1" end="10"/>
  </p:showPr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556A0BC-5BF0-481C-AC60-CBDD962A020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60C13C-732C-450D-B19D-339DAD57139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443D42-88A5-4643-BF2F-72A317BC35D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8519418-B26C-4DAA-82D2-15C08A9905F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B79E7A-EC72-45B1-B3A1-789FB209C1D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827F62-2D38-46FA-A8C9-129DDA4B0A6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26521A-4118-4990-A0BA-2ADF675230F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F1C0DD-BDC0-4DEA-B1EA-77E1F4B6763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9E9CEAA-611C-4EB0-A726-C7FD7BF74B9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9CC34C-9ECA-4D44-9399-2FA4DE3E865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21E2EAA-4FAB-48AA-B628-BACC7036846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d3c5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163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2eb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d3c5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d3c5b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163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f2ebd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163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deceb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110c1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29320" cy="8228520"/>
          </a:xfrm>
          <a:prstGeom prst="rect">
            <a:avLst/>
          </a:prstGeom>
          <a:solidFill>
            <a:srgbClr val="24163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520" cy="410400"/>
          </a:xfrm>
          <a:prstGeom prst="rect">
            <a:avLst/>
          </a:prstGeom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4.png"/><Relationship Id="rId4" Type="http://schemas.openxmlformats.org/officeDocument/2006/relationships/image" Target="../media/image4.png"/><Relationship Id="rId5" Type="http://schemas.openxmlformats.org/officeDocument/2006/relationships/image" Target="../media/image4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360" y="228960"/>
            <a:ext cx="14629320" cy="8228520"/>
          </a:xfrm>
          <a:prstGeom prst="rect">
            <a:avLst/>
          </a:prstGeom>
          <a:ln w="0">
            <a:noFill/>
          </a:ln>
        </p:spPr>
      </p:pic>
      <p:sp>
        <p:nvSpPr>
          <p:cNvPr id="57" name="Shape 0"/>
          <p:cNvSpPr/>
          <p:nvPr/>
        </p:nvSpPr>
        <p:spPr>
          <a:xfrm>
            <a:off x="360" y="228960"/>
            <a:ext cx="14629320" cy="8228520"/>
          </a:xfrm>
          <a:prstGeom prst="rect">
            <a:avLst/>
          </a:prstGeom>
          <a:solidFill>
            <a:srgbClr val="d3c5b6">
              <a:alpha val="8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Text 1"/>
          <p:cNvSpPr/>
          <p:nvPr/>
        </p:nvSpPr>
        <p:spPr>
          <a:xfrm>
            <a:off x="700920" y="779400"/>
            <a:ext cx="13228560" cy="375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14749"/>
              </a:lnSpc>
              <a:tabLst>
                <a:tab algn="l" pos="0"/>
              </a:tabLst>
            </a:pPr>
            <a:r>
              <a:rPr b="1" lang="en-US" sz="11800" spc="-1" strike="noStrike">
                <a:solidFill>
                  <a:srgbClr val="f2ebdf"/>
                </a:solidFill>
                <a:latin typeface="Inconsolata Bold"/>
                <a:ea typeface="Inconsolata Bold"/>
              </a:rPr>
              <a:t>ID Card Generator</a:t>
            </a:r>
            <a:endParaRPr b="0" lang="en-US" sz="1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Text 2"/>
          <p:cNvSpPr/>
          <p:nvPr/>
        </p:nvSpPr>
        <p:spPr>
          <a:xfrm>
            <a:off x="1713240" y="4831920"/>
            <a:ext cx="112035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900"/>
              </a:lnSpc>
              <a:tabLst>
                <a:tab algn="l" pos="0"/>
              </a:tabLst>
            </a:pPr>
            <a:r>
              <a:rPr b="1" lang="en-US" sz="31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A C++ Application with Open CV</a:t>
            </a:r>
            <a:r>
              <a:rPr b="1" lang="en-US" sz="31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 and File system</a:t>
            </a:r>
            <a:r>
              <a:rPr b="1" lang="en-US" sz="31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 Integration</a:t>
            </a:r>
            <a:endParaRPr b="0" lang="en-US" sz="3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3"/>
          <p:cNvSpPr/>
          <p:nvPr/>
        </p:nvSpPr>
        <p:spPr>
          <a:xfrm>
            <a:off x="700920" y="5632200"/>
            <a:ext cx="132285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Fira Sans"/>
                <a:ea typeface="Fira Sans"/>
              </a:rPr>
              <a:t>Presented by: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4"/>
          <p:cNvSpPr/>
          <p:nvPr/>
        </p:nvSpPr>
        <p:spPr>
          <a:xfrm>
            <a:off x="700920" y="6257520"/>
            <a:ext cx="132285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Fira Sans"/>
                <a:ea typeface="Fira Sa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Fira Sans"/>
                <a:ea typeface="Fira Sans"/>
              </a:rPr>
              <a:t>Aaditya Kumar Karn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5"/>
          <p:cNvSpPr/>
          <p:nvPr/>
        </p:nvSpPr>
        <p:spPr>
          <a:xfrm>
            <a:off x="700920" y="6882840"/>
            <a:ext cx="132285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Fira Sans"/>
                <a:ea typeface="Fira Sans"/>
              </a:rPr>
              <a:t> </a:t>
            </a:r>
            <a:r>
              <a:rPr b="0" lang="en-US" sz="2100" spc="-1" strike="noStrike">
                <a:solidFill>
                  <a:srgbClr val="000000"/>
                </a:solidFill>
                <a:latin typeface="Fira Sans"/>
                <a:ea typeface="Fira Sans"/>
              </a:rPr>
              <a:t>Anuj Kumar Thakur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6"/>
          <p:cNvSpPr/>
          <p:nvPr/>
        </p:nvSpPr>
        <p:spPr>
          <a:xfrm>
            <a:off x="685800" y="7601040"/>
            <a:ext cx="1322856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149"/>
              </a:lnSpc>
              <a:tabLst>
                <a:tab algn="l" pos="0"/>
              </a:tabLst>
            </a:pPr>
            <a:r>
              <a:rPr b="0" lang="en-US" sz="3600" spc="-1" strike="noStrike" baseline="33000">
                <a:solidFill>
                  <a:srgbClr val="000000"/>
                </a:solidFill>
                <a:latin typeface="Fira Sans"/>
                <a:ea typeface="Fira Sans"/>
              </a:rPr>
              <a:t> </a:t>
            </a:r>
            <a:r>
              <a:rPr b="0" lang="en-US" sz="3600" spc="-1" strike="noStrike" baseline="33000">
                <a:solidFill>
                  <a:srgbClr val="000000"/>
                </a:solidFill>
                <a:latin typeface="Fira Sans"/>
                <a:ea typeface="Fira Sans"/>
              </a:rPr>
              <a:t>Bikash Bist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0"/>
          <p:cNvSpPr/>
          <p:nvPr/>
        </p:nvSpPr>
        <p:spPr>
          <a:xfrm>
            <a:off x="1644480" y="2541240"/>
            <a:ext cx="11340360" cy="14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11149"/>
              </a:lnSpc>
              <a:tabLst>
                <a:tab algn="l" pos="0"/>
              </a:tabLst>
            </a:pPr>
            <a:r>
              <a:rPr b="1" lang="en-US" sz="8900" spc="-1" strike="noStrike">
                <a:solidFill>
                  <a:srgbClr val="f2ebdf"/>
                </a:solidFill>
                <a:latin typeface="Inconsolata Bold"/>
                <a:ea typeface="Inconsolata Bold"/>
              </a:rPr>
              <a:t>Thank You!!</a:t>
            </a:r>
            <a:endParaRPr b="0" lang="en-US" sz="8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cdbdad"/>
          </a:solidFill>
          <a:ln w="0">
            <a:solidFill>
              <a:srgbClr val="ffffd7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0"/>
          <p:cNvSpPr/>
          <p:nvPr/>
        </p:nvSpPr>
        <p:spPr>
          <a:xfrm>
            <a:off x="768240" y="603720"/>
            <a:ext cx="5486760" cy="6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Agenda</a:t>
            </a:r>
            <a:endParaRPr b="0" lang="en-US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 1"/>
          <p:cNvSpPr/>
          <p:nvPr/>
        </p:nvSpPr>
        <p:spPr>
          <a:xfrm>
            <a:off x="768240" y="1728720"/>
            <a:ext cx="13092840" cy="70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dad1e6"/>
                </a:solidFill>
                <a:latin typeface="Fira Sans"/>
                <a:ea typeface="Fira Sans"/>
              </a:rPr>
              <a:t>This presentation outlines the architecture and functionality of our C++ ID card generation application, highlighting its modular design and future potential.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2"/>
          <p:cNvSpPr/>
          <p:nvPr/>
        </p:nvSpPr>
        <p:spPr>
          <a:xfrm>
            <a:off x="768240" y="2678040"/>
            <a:ext cx="21852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Image 0" descr="preencoded.png"/>
          <p:cNvPicPr/>
          <p:nvPr/>
        </p:nvPicPr>
        <p:blipFill>
          <a:blip r:embed="rId2"/>
          <a:stretch/>
        </p:blipFill>
        <p:spPr>
          <a:xfrm>
            <a:off x="768240" y="3020400"/>
            <a:ext cx="6436080" cy="29520"/>
          </a:xfrm>
          <a:prstGeom prst="rect">
            <a:avLst/>
          </a:prstGeom>
          <a:ln w="0">
            <a:noFill/>
          </a:ln>
        </p:spPr>
      </p:pic>
      <p:sp>
        <p:nvSpPr>
          <p:cNvPr id="68" name="Text 3"/>
          <p:cNvSpPr/>
          <p:nvPr/>
        </p:nvSpPr>
        <p:spPr>
          <a:xfrm>
            <a:off x="768240" y="3191040"/>
            <a:ext cx="2742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Project Overview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768240" y="3665520"/>
            <a:ext cx="64360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Understand the core purpose and key features.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Image 1" descr="preencoded.png"/>
          <p:cNvPicPr/>
          <p:nvPr/>
        </p:nvPicPr>
        <p:blipFill>
          <a:blip r:embed="rId3"/>
          <a:stretch/>
        </p:blipFill>
        <p:spPr>
          <a:xfrm>
            <a:off x="7425000" y="3020400"/>
            <a:ext cx="6436440" cy="29520"/>
          </a:xfrm>
          <a:prstGeom prst="rect">
            <a:avLst/>
          </a:prstGeom>
          <a:ln w="0">
            <a:noFill/>
          </a:ln>
        </p:spPr>
      </p:pic>
      <p:sp>
        <p:nvSpPr>
          <p:cNvPr id="71" name="Text 6"/>
          <p:cNvSpPr/>
          <p:nvPr/>
        </p:nvSpPr>
        <p:spPr>
          <a:xfrm>
            <a:off x="7425000" y="3191040"/>
            <a:ext cx="2742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Core Components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7"/>
          <p:cNvSpPr/>
          <p:nvPr/>
        </p:nvSpPr>
        <p:spPr>
          <a:xfrm>
            <a:off x="7425000" y="3665520"/>
            <a:ext cx="643644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Dive into the C++ classes and their responsibilities.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Image 2" descr="preencoded.png"/>
          <p:cNvPicPr/>
          <p:nvPr/>
        </p:nvPicPr>
        <p:blipFill>
          <a:blip r:embed="rId4"/>
          <a:stretch/>
        </p:blipFill>
        <p:spPr>
          <a:xfrm>
            <a:off x="768240" y="4720680"/>
            <a:ext cx="6436080" cy="29520"/>
          </a:xfrm>
          <a:prstGeom prst="rect">
            <a:avLst/>
          </a:prstGeom>
          <a:ln w="0">
            <a:noFill/>
          </a:ln>
        </p:spPr>
      </p:pic>
      <p:sp>
        <p:nvSpPr>
          <p:cNvPr id="74" name="Text 9"/>
          <p:cNvSpPr/>
          <p:nvPr/>
        </p:nvSpPr>
        <p:spPr>
          <a:xfrm>
            <a:off x="768240" y="4914000"/>
            <a:ext cx="2742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Open CV Integration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0"/>
          <p:cNvSpPr/>
          <p:nvPr/>
        </p:nvSpPr>
        <p:spPr>
          <a:xfrm>
            <a:off x="768240" y="5388480"/>
            <a:ext cx="64360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Explore image capture and card rendering.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" name="Image 3" descr="preencoded.png"/>
          <p:cNvPicPr/>
          <p:nvPr/>
        </p:nvPicPr>
        <p:blipFill>
          <a:blip r:embed="rId5"/>
          <a:stretch/>
        </p:blipFill>
        <p:spPr>
          <a:xfrm>
            <a:off x="7425000" y="4720680"/>
            <a:ext cx="6436440" cy="29520"/>
          </a:xfrm>
          <a:prstGeom prst="rect">
            <a:avLst/>
          </a:prstGeom>
          <a:ln w="0">
            <a:noFill/>
          </a:ln>
        </p:spPr>
      </p:pic>
      <p:sp>
        <p:nvSpPr>
          <p:cNvPr id="77" name="Text 12"/>
          <p:cNvSpPr/>
          <p:nvPr/>
        </p:nvSpPr>
        <p:spPr>
          <a:xfrm>
            <a:off x="7425000" y="4914000"/>
            <a:ext cx="28792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File system Management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3"/>
          <p:cNvSpPr/>
          <p:nvPr/>
        </p:nvSpPr>
        <p:spPr>
          <a:xfrm>
            <a:off x="7425000" y="5388480"/>
            <a:ext cx="643644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Learn about data persistence and organization.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Image 4" descr="preencoded.png"/>
          <p:cNvPicPr/>
          <p:nvPr/>
        </p:nvPicPr>
        <p:blipFill>
          <a:blip r:embed="rId6"/>
          <a:stretch/>
        </p:blipFill>
        <p:spPr>
          <a:xfrm>
            <a:off x="768240" y="6421680"/>
            <a:ext cx="6436080" cy="29520"/>
          </a:xfrm>
          <a:prstGeom prst="rect">
            <a:avLst/>
          </a:prstGeom>
          <a:ln w="0">
            <a:noFill/>
          </a:ln>
        </p:spPr>
      </p:pic>
      <p:sp>
        <p:nvSpPr>
          <p:cNvPr id="80" name="Text 15"/>
          <p:cNvSpPr/>
          <p:nvPr/>
        </p:nvSpPr>
        <p:spPr>
          <a:xfrm>
            <a:off x="768240" y="6636960"/>
            <a:ext cx="2742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Input Validation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16"/>
          <p:cNvSpPr/>
          <p:nvPr/>
        </p:nvSpPr>
        <p:spPr>
          <a:xfrm>
            <a:off x="768240" y="7111440"/>
            <a:ext cx="643608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Examine robust data integrity checks.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8"/>
          <p:cNvSpPr/>
          <p:nvPr/>
        </p:nvSpPr>
        <p:spPr>
          <a:xfrm>
            <a:off x="7425000" y="6636960"/>
            <a:ext cx="2742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Future Scope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19"/>
          <p:cNvSpPr/>
          <p:nvPr/>
        </p:nvSpPr>
        <p:spPr>
          <a:xfrm>
            <a:off x="7425000" y="7111440"/>
            <a:ext cx="6436440" cy="35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dad1e6"/>
                </a:solidFill>
                <a:latin typeface="Fira Sans"/>
                <a:ea typeface="Fira Sans"/>
              </a:rPr>
              <a:t>Envision potential enhancements and expansions.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29172f"/>
          </a:solidFill>
          <a:ln w="0">
            <a:solidFill>
              <a:srgbClr val="650953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 0"/>
          <p:cNvSpPr/>
          <p:nvPr/>
        </p:nvSpPr>
        <p:spPr>
          <a:xfrm>
            <a:off x="582840" y="457920"/>
            <a:ext cx="4161960" cy="51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051"/>
              </a:lnSpc>
              <a:tabLst>
                <a:tab algn="l" pos="0"/>
              </a:tabLst>
            </a:pPr>
            <a:r>
              <a:rPr b="1" lang="en-US" sz="32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Project Overview</a:t>
            </a:r>
            <a:endParaRPr b="0" lang="en-US" sz="3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1"/>
          <p:cNvSpPr/>
          <p:nvPr/>
        </p:nvSpPr>
        <p:spPr>
          <a:xfrm>
            <a:off x="582840" y="1311120"/>
            <a:ext cx="13463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049"/>
              </a:lnSpc>
              <a:tabLst>
                <a:tab algn="l" pos="0"/>
              </a:tabLst>
            </a:pPr>
            <a:r>
              <a:rPr b="0" lang="en-US" sz="2800" spc="-1" strike="noStrike" baseline="33000">
                <a:solidFill>
                  <a:srgbClr val="000000"/>
                </a:solidFill>
                <a:latin typeface="Fira Sans"/>
                <a:ea typeface="Fira Sans"/>
              </a:rPr>
              <a:t>Our application is a flexible C++ solution designed to generate various types of ID cards for desktop environments. It leverages Open CV</a:t>
            </a:r>
            <a:r>
              <a:rPr b="0" lang="en-US" sz="2800" spc="-1" strike="noStrike" baseline="33000">
                <a:solidFill>
                  <a:srgbClr val="000000"/>
                </a:solidFill>
                <a:latin typeface="Fira Sans"/>
                <a:ea typeface="Fira Sans"/>
              </a:rPr>
              <a:t> for visual elements and </a:t>
            </a:r>
            <a:r>
              <a:rPr b="0" lang="en-US" sz="2800" spc="-1" strike="noStrike" baseline="33000">
                <a:solidFill>
                  <a:srgbClr val="000000"/>
                </a:solidFill>
                <a:highlight>
                  <a:srgbClr val="e5ded2"/>
                </a:highlight>
                <a:latin typeface="Consolas"/>
                <a:ea typeface="Consolas"/>
              </a:rPr>
              <a:t>&lt;file system</a:t>
            </a:r>
            <a:r>
              <a:rPr b="0" lang="en-US" sz="2800" spc="-1" strike="noStrike" baseline="33000">
                <a:solidFill>
                  <a:srgbClr val="000000"/>
                </a:solidFill>
                <a:highlight>
                  <a:srgbClr val="e5ded2"/>
                </a:highlight>
                <a:latin typeface="Consolas"/>
                <a:ea typeface="Consolas"/>
              </a:rPr>
              <a:t>&gt;</a:t>
            </a:r>
            <a:r>
              <a:rPr b="0" lang="en-US" sz="2800" spc="-1" strike="noStrike" baseline="33000">
                <a:solidFill>
                  <a:srgbClr val="000000"/>
                </a:solidFill>
                <a:latin typeface="Fira Sans"/>
                <a:ea typeface="Fira Sans"/>
              </a:rPr>
              <a:t> for organized data management.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 2"/>
          <p:cNvSpPr/>
          <p:nvPr/>
        </p:nvSpPr>
        <p:spPr>
          <a:xfrm>
            <a:off x="582840" y="2205360"/>
            <a:ext cx="208044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001"/>
              </a:lnSpc>
              <a:tabLst>
                <a:tab algn="l" pos="0"/>
              </a:tabLst>
            </a:pPr>
            <a:r>
              <a:rPr b="1" lang="en-US" sz="210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Key Features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 3"/>
          <p:cNvSpPr/>
          <p:nvPr/>
        </p:nvSpPr>
        <p:spPr>
          <a:xfrm>
            <a:off x="582840" y="2631960"/>
            <a:ext cx="6528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049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Fira Sans"/>
                <a:ea typeface="Fira Sans"/>
              </a:rPr>
              <a:t>Supports multiple ID card types.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4"/>
          <p:cNvSpPr/>
          <p:nvPr/>
        </p:nvSpPr>
        <p:spPr>
          <a:xfrm>
            <a:off x="582840" y="2956680"/>
            <a:ext cx="6528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049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Fira Sans"/>
                <a:ea typeface="Fira Sans"/>
              </a:rPr>
              <a:t>Real-time photo capture using webcam.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5"/>
          <p:cNvSpPr/>
          <p:nvPr/>
        </p:nvSpPr>
        <p:spPr>
          <a:xfrm>
            <a:off x="582840" y="3281400"/>
            <a:ext cx="6528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049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Fira Sans"/>
                <a:ea typeface="Fira Sans"/>
              </a:rPr>
              <a:t>Dynamic card generation with user data.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6"/>
          <p:cNvSpPr/>
          <p:nvPr/>
        </p:nvSpPr>
        <p:spPr>
          <a:xfrm>
            <a:off x="582840" y="3606120"/>
            <a:ext cx="6528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049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Fira Sans"/>
                <a:ea typeface="Fira Sans"/>
              </a:rPr>
              <a:t>Robust input validation.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7"/>
          <p:cNvSpPr/>
          <p:nvPr/>
        </p:nvSpPr>
        <p:spPr>
          <a:xfrm>
            <a:off x="582840" y="3930840"/>
            <a:ext cx="6528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049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latin typeface="Fira Sans"/>
                <a:ea typeface="Fira Sans"/>
              </a:rPr>
              <a:t>Organized folder structure for each individual.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Image 0" descr="preencoded.png"/>
          <p:cNvPicPr/>
          <p:nvPr/>
        </p:nvPicPr>
        <p:blipFill>
          <a:blip r:embed="rId1"/>
          <a:stretch/>
        </p:blipFill>
        <p:spPr>
          <a:xfrm>
            <a:off x="8197200" y="1700280"/>
            <a:ext cx="6412320" cy="64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0"/>
          <p:cNvSpPr/>
          <p:nvPr/>
        </p:nvSpPr>
        <p:spPr>
          <a:xfrm>
            <a:off x="793800" y="1973520"/>
            <a:ext cx="121888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Architectural Foundation: Base Id Card</a:t>
            </a:r>
            <a:r>
              <a:rPr b="1" lang="en-US" sz="445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 Class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1"/>
          <p:cNvSpPr/>
          <p:nvPr/>
        </p:nvSpPr>
        <p:spPr>
          <a:xfrm>
            <a:off x="793800" y="3135600"/>
            <a:ext cx="13041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The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Id Card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 abstract base class provides a unified interface for all ID card types, ensuring consistency and extensibility.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2"/>
          <p:cNvSpPr/>
          <p:nvPr/>
        </p:nvSpPr>
        <p:spPr>
          <a:xfrm>
            <a:off x="793800" y="3769200"/>
            <a:ext cx="4195440" cy="2486160"/>
          </a:xfrm>
          <a:prstGeom prst="roundRect">
            <a:avLst>
              <a:gd name="adj" fmla="val 5883"/>
            </a:avLst>
          </a:prstGeom>
          <a:solidFill>
            <a:srgbClr val="241631"/>
          </a:solidFill>
          <a:ln w="30480">
            <a:solidFill>
              <a:srgbClr val="5c4e6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7" name="Image 0" descr="preencoded.png"/>
          <p:cNvPicPr/>
          <p:nvPr/>
        </p:nvPicPr>
        <p:blipFill>
          <a:blip r:embed="rId1"/>
          <a:stretch/>
        </p:blipFill>
        <p:spPr>
          <a:xfrm>
            <a:off x="763200" y="3769200"/>
            <a:ext cx="120960" cy="2486160"/>
          </a:xfrm>
          <a:prstGeom prst="rect">
            <a:avLst/>
          </a:prstGeom>
          <a:ln w="0">
            <a:noFill/>
          </a:ln>
        </p:spPr>
      </p:pic>
      <p:sp>
        <p:nvSpPr>
          <p:cNvPr id="98" name="Text 3"/>
          <p:cNvSpPr/>
          <p:nvPr/>
        </p:nvSpPr>
        <p:spPr>
          <a:xfrm>
            <a:off x="1142640" y="40262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Abstraction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4"/>
          <p:cNvSpPr/>
          <p:nvPr/>
        </p:nvSpPr>
        <p:spPr>
          <a:xfrm>
            <a:off x="1142640" y="4516920"/>
            <a:ext cx="3589200" cy="111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Defines common operations like get Details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generateIDCard()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and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showIDCard()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hape 5"/>
          <p:cNvSpPr/>
          <p:nvPr/>
        </p:nvSpPr>
        <p:spPr>
          <a:xfrm>
            <a:off x="5186520" y="3913920"/>
            <a:ext cx="4195440" cy="2486160"/>
          </a:xfrm>
          <a:prstGeom prst="roundRect">
            <a:avLst>
              <a:gd name="adj" fmla="val 5883"/>
            </a:avLst>
          </a:prstGeom>
          <a:solidFill>
            <a:srgbClr val="241631"/>
          </a:solidFill>
          <a:ln w="30480">
            <a:solidFill>
              <a:srgbClr val="5c4e6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1" name="Image 1" descr="preencoded.png"/>
          <p:cNvPicPr/>
          <p:nvPr/>
        </p:nvPicPr>
        <p:blipFill>
          <a:blip r:embed="rId2"/>
          <a:stretch/>
        </p:blipFill>
        <p:spPr>
          <a:xfrm>
            <a:off x="5136120" y="3886200"/>
            <a:ext cx="120960" cy="2486160"/>
          </a:xfrm>
          <a:prstGeom prst="rect">
            <a:avLst/>
          </a:prstGeom>
          <a:ln w="0">
            <a:noFill/>
          </a:ln>
        </p:spPr>
      </p:pic>
      <p:sp>
        <p:nvSpPr>
          <p:cNvPr id="102" name="Text 6"/>
          <p:cNvSpPr/>
          <p:nvPr/>
        </p:nvSpPr>
        <p:spPr>
          <a:xfrm>
            <a:off x="5565600" y="40262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Shared Functionality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7"/>
          <p:cNvSpPr/>
          <p:nvPr/>
        </p:nvSpPr>
        <p:spPr>
          <a:xfrm>
            <a:off x="5565600" y="4516920"/>
            <a:ext cx="3589200" cy="14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Handles common tasks such as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createFolder()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capturePhoto()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and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deletePersonFolder()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reducing code duplication.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Shape 8"/>
          <p:cNvSpPr/>
          <p:nvPr/>
        </p:nvSpPr>
        <p:spPr>
          <a:xfrm>
            <a:off x="9640080" y="3769200"/>
            <a:ext cx="4195440" cy="2486160"/>
          </a:xfrm>
          <a:prstGeom prst="roundRect">
            <a:avLst>
              <a:gd name="adj" fmla="val 5883"/>
            </a:avLst>
          </a:prstGeom>
          <a:solidFill>
            <a:srgbClr val="241631"/>
          </a:solidFill>
          <a:ln w="30480">
            <a:solidFill>
              <a:srgbClr val="5c4e6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5" name="Image 2" descr="preencoded.png"/>
          <p:cNvPicPr/>
          <p:nvPr/>
        </p:nvPicPr>
        <p:blipFill>
          <a:blip r:embed="rId3"/>
          <a:stretch/>
        </p:blipFill>
        <p:spPr>
          <a:xfrm>
            <a:off x="9609480" y="3769200"/>
            <a:ext cx="120960" cy="2486160"/>
          </a:xfrm>
          <a:prstGeom prst="rect">
            <a:avLst/>
          </a:prstGeom>
          <a:ln w="0">
            <a:noFill/>
          </a:ln>
        </p:spPr>
      </p:pic>
      <p:sp>
        <p:nvSpPr>
          <p:cNvPr id="106" name="Text 9"/>
          <p:cNvSpPr/>
          <p:nvPr/>
        </p:nvSpPr>
        <p:spPr>
          <a:xfrm>
            <a:off x="9988920" y="402624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Polymorphism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10"/>
          <p:cNvSpPr/>
          <p:nvPr/>
        </p:nvSpPr>
        <p:spPr>
          <a:xfrm>
            <a:off x="9988920" y="4516920"/>
            <a:ext cx="358920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Allows the main program to interact with different ID card types through a single pointer, simplifying menu logic.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29172f"/>
          </a:solidFill>
          <a:ln w="0">
            <a:solidFill>
              <a:srgbClr val="650953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5320" cy="8228520"/>
          </a:xfrm>
          <a:prstGeom prst="rect">
            <a:avLst/>
          </a:prstGeom>
          <a:ln w="0">
            <a:noFill/>
          </a:ln>
        </p:spPr>
      </p:pic>
      <p:sp>
        <p:nvSpPr>
          <p:cNvPr id="110" name="Text 0"/>
          <p:cNvSpPr/>
          <p:nvPr/>
        </p:nvSpPr>
        <p:spPr>
          <a:xfrm>
            <a:off x="793080" y="624960"/>
            <a:ext cx="7556760" cy="11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450"/>
              </a:lnSpc>
              <a:tabLst>
                <a:tab algn="l" pos="0"/>
              </a:tabLst>
            </a:pPr>
            <a:r>
              <a:rPr b="1" lang="en-US" sz="35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Open CV Integration: Visualizing Data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1"/>
          <p:cNvSpPr/>
          <p:nvPr/>
        </p:nvSpPr>
        <p:spPr>
          <a:xfrm>
            <a:off x="793080" y="2013120"/>
            <a:ext cx="755676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Open CV is crucial for the application's visual capabilities, handling both photo capture and dynamic ID card rendering.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Image 1" descr="preencoded.png"/>
          <p:cNvPicPr/>
          <p:nvPr/>
        </p:nvPicPr>
        <p:blipFill>
          <a:blip r:embed="rId2"/>
          <a:stretch/>
        </p:blipFill>
        <p:spPr>
          <a:xfrm>
            <a:off x="793080" y="3112920"/>
            <a:ext cx="112320" cy="112320"/>
          </a:xfrm>
          <a:prstGeom prst="rect">
            <a:avLst/>
          </a:prstGeom>
          <a:ln w="0">
            <a:noFill/>
          </a:ln>
        </p:spPr>
      </p:pic>
      <p:sp>
        <p:nvSpPr>
          <p:cNvPr id="113" name="Text 2"/>
          <p:cNvSpPr/>
          <p:nvPr/>
        </p:nvSpPr>
        <p:spPr>
          <a:xfrm>
            <a:off x="1132920" y="2992680"/>
            <a:ext cx="28314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Live Photo Capture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3"/>
          <p:cNvSpPr/>
          <p:nvPr/>
        </p:nvSpPr>
        <p:spPr>
          <a:xfrm>
            <a:off x="1132920" y="3482640"/>
            <a:ext cx="7216920" cy="7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highlight>
                  <a:srgbClr val="d1c1ae"/>
                </a:highlight>
                <a:latin typeface="Consolas"/>
                <a:ea typeface="Consolas"/>
              </a:rPr>
              <a:t>Video Capture cap(0)</a:t>
            </a: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 initializes the default webcam, allowing users to capture their photo directly within the application.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Image 2" descr="preencoded.png"/>
          <p:cNvPicPr/>
          <p:nvPr/>
        </p:nvPicPr>
        <p:blipFill>
          <a:blip r:embed="rId3"/>
          <a:stretch/>
        </p:blipFill>
        <p:spPr>
          <a:xfrm>
            <a:off x="793080" y="4796280"/>
            <a:ext cx="112320" cy="112320"/>
          </a:xfrm>
          <a:prstGeom prst="rect">
            <a:avLst/>
          </a:prstGeom>
          <a:ln w="0">
            <a:noFill/>
          </a:ln>
        </p:spPr>
      </p:pic>
      <p:sp>
        <p:nvSpPr>
          <p:cNvPr id="116" name="Text 4"/>
          <p:cNvSpPr/>
          <p:nvPr/>
        </p:nvSpPr>
        <p:spPr>
          <a:xfrm>
            <a:off x="1132920" y="4676040"/>
            <a:ext cx="28314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Image Processing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5"/>
          <p:cNvSpPr/>
          <p:nvPr/>
        </p:nvSpPr>
        <p:spPr>
          <a:xfrm>
            <a:off x="1132920" y="5166000"/>
            <a:ext cx="721692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Captured photos are resized using </a:t>
            </a:r>
            <a:r>
              <a:rPr b="0" lang="en-US" sz="1750" spc="-1" strike="noStrike">
                <a:solidFill>
                  <a:srgbClr val="000000"/>
                </a:solidFill>
                <a:highlight>
                  <a:srgbClr val="d1c1ae"/>
                </a:highlight>
                <a:latin typeface="Consolas"/>
                <a:ea typeface="Consolas"/>
              </a:rPr>
              <a:t>resize()</a:t>
            </a: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 and overlaid onto the ID card template with </a:t>
            </a:r>
            <a:r>
              <a:rPr b="0" lang="en-US" sz="1750" spc="-1" strike="noStrike">
                <a:solidFill>
                  <a:srgbClr val="000000"/>
                </a:solidFill>
                <a:highlight>
                  <a:srgbClr val="d1c1ae"/>
                </a:highlight>
                <a:latin typeface="Consolas"/>
                <a:ea typeface="Consolas"/>
              </a:rPr>
              <a:t>copyTo()</a:t>
            </a: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Image 3" descr="preencoded.png"/>
          <p:cNvPicPr/>
          <p:nvPr/>
        </p:nvPicPr>
        <p:blipFill>
          <a:blip r:embed="rId4"/>
          <a:stretch/>
        </p:blipFill>
        <p:spPr>
          <a:xfrm>
            <a:off x="793080" y="6494760"/>
            <a:ext cx="112320" cy="112320"/>
          </a:xfrm>
          <a:prstGeom prst="rect">
            <a:avLst/>
          </a:prstGeom>
          <a:ln w="0">
            <a:noFill/>
          </a:ln>
        </p:spPr>
      </p:pic>
      <p:sp>
        <p:nvSpPr>
          <p:cNvPr id="119" name="Text 6"/>
          <p:cNvSpPr/>
          <p:nvPr/>
        </p:nvSpPr>
        <p:spPr>
          <a:xfrm>
            <a:off x="1132920" y="6374520"/>
            <a:ext cx="28314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Text Rendering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7"/>
          <p:cNvSpPr/>
          <p:nvPr/>
        </p:nvSpPr>
        <p:spPr>
          <a:xfrm>
            <a:off x="1132920" y="6864480"/>
            <a:ext cx="7216920" cy="73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highlight>
                  <a:srgbClr val="d1c1ae"/>
                </a:highlight>
                <a:latin typeface="Consolas"/>
                <a:ea typeface="Consolas"/>
              </a:rPr>
              <a:t>putText()</a:t>
            </a: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 is used to dynamically add all applicant details onto the generated ID card image, controlling font, size, and color.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 0"/>
          <p:cNvSpPr/>
          <p:nvPr/>
        </p:nvSpPr>
        <p:spPr>
          <a:xfrm>
            <a:off x="793800" y="1807920"/>
            <a:ext cx="110548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File system Integration: Persistent Data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1"/>
          <p:cNvSpPr/>
          <p:nvPr/>
        </p:nvSpPr>
        <p:spPr>
          <a:xfrm>
            <a:off x="793800" y="2970360"/>
            <a:ext cx="13041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The C++17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&lt;filesystem&gt;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 library ensures robust and organized management of user data and generated ID cards.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Image 0" descr="preencoded.png"/>
          <p:cNvPicPr/>
          <p:nvPr/>
        </p:nvPicPr>
        <p:blipFill>
          <a:blip r:embed="rId1"/>
          <a:stretch/>
        </p:blipFill>
        <p:spPr>
          <a:xfrm>
            <a:off x="793800" y="3603960"/>
            <a:ext cx="565920" cy="565920"/>
          </a:xfrm>
          <a:prstGeom prst="rect">
            <a:avLst/>
          </a:prstGeom>
          <a:ln w="0">
            <a:noFill/>
          </a:ln>
        </p:spPr>
      </p:pic>
      <p:sp>
        <p:nvSpPr>
          <p:cNvPr id="124" name="Text 2"/>
          <p:cNvSpPr/>
          <p:nvPr/>
        </p:nvSpPr>
        <p:spPr>
          <a:xfrm>
            <a:off x="1644120" y="3738600"/>
            <a:ext cx="32576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Dynamic Folder Creation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1644120" y="4228920"/>
            <a:ext cx="3306960" cy="21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A unique folder is created for each person using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fs::create_directories()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, ensuring all their related files (photo, ID card) are neatly organized.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Image 1" descr="preencoded.png"/>
          <p:cNvPicPr/>
          <p:nvPr/>
        </p:nvPicPr>
        <p:blipFill>
          <a:blip r:embed="rId2"/>
          <a:stretch/>
        </p:blipFill>
        <p:spPr>
          <a:xfrm>
            <a:off x="5235840" y="3603960"/>
            <a:ext cx="565920" cy="565920"/>
          </a:xfrm>
          <a:prstGeom prst="rect">
            <a:avLst/>
          </a:prstGeom>
          <a:ln w="0">
            <a:noFill/>
          </a:ln>
        </p:spPr>
      </p:pic>
      <p:sp>
        <p:nvSpPr>
          <p:cNvPr id="127" name="Text 4"/>
          <p:cNvSpPr/>
          <p:nvPr/>
        </p:nvSpPr>
        <p:spPr>
          <a:xfrm>
            <a:off x="6086520" y="373860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Image Persistence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5"/>
          <p:cNvSpPr/>
          <p:nvPr/>
        </p:nvSpPr>
        <p:spPr>
          <a:xfrm>
            <a:off x="6086520" y="4228920"/>
            <a:ext cx="3306960" cy="182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imwrite()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 saves the captured photo and the final ID card image to the respective person's folder, allowing for later retrieval or printing.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Image 2" descr="preencoded.png"/>
          <p:cNvPicPr/>
          <p:nvPr/>
        </p:nvPicPr>
        <p:blipFill>
          <a:blip r:embed="rId3"/>
          <a:stretch/>
        </p:blipFill>
        <p:spPr>
          <a:xfrm>
            <a:off x="9677880" y="3603960"/>
            <a:ext cx="565920" cy="565920"/>
          </a:xfrm>
          <a:prstGeom prst="rect">
            <a:avLst/>
          </a:prstGeom>
          <a:ln w="0">
            <a:noFill/>
          </a:ln>
        </p:spPr>
      </p:pic>
      <p:sp>
        <p:nvSpPr>
          <p:cNvPr id="130" name="Text 6"/>
          <p:cNvSpPr/>
          <p:nvPr/>
        </p:nvSpPr>
        <p:spPr>
          <a:xfrm>
            <a:off x="10528560" y="373860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ad1e6"/>
                </a:solidFill>
                <a:latin typeface="Inconsolata Bold"/>
                <a:ea typeface="Inconsolata Bold"/>
              </a:rPr>
              <a:t>Secure Deletion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7"/>
          <p:cNvSpPr/>
          <p:nvPr/>
        </p:nvSpPr>
        <p:spPr>
          <a:xfrm>
            <a:off x="10528560" y="4228920"/>
            <a:ext cx="3306960" cy="14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The </a:t>
            </a:r>
            <a:r>
              <a:rPr b="0" lang="en-US" sz="1750" spc="-1" strike="noStrike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fs::remove_all()</a:t>
            </a:r>
            <a:r>
              <a:rPr b="0" lang="en-US" sz="1750" spc="-1" strike="noStrike">
                <a:solidFill>
                  <a:srgbClr val="dad1e6"/>
                </a:solidFill>
                <a:latin typeface="Fira Sans"/>
                <a:ea typeface="Fira Sans"/>
              </a:rPr>
              <a:t> function provides a clean way to delete a person's entire data folder, including all its contents.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29172f"/>
          </a:solidFill>
          <a:ln w="0">
            <a:solidFill>
              <a:srgbClr val="650953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 0"/>
          <p:cNvSpPr/>
          <p:nvPr/>
        </p:nvSpPr>
        <p:spPr>
          <a:xfrm>
            <a:off x="1503720" y="1829880"/>
            <a:ext cx="11621880" cy="70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Input Validation: Ensuring Data Integrity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1"/>
          <p:cNvSpPr/>
          <p:nvPr/>
        </p:nvSpPr>
        <p:spPr>
          <a:xfrm>
            <a:off x="793800" y="2992320"/>
            <a:ext cx="13041720" cy="72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000000"/>
                </a:solidFill>
                <a:latin typeface="Fira Sans"/>
                <a:ea typeface="Fira Sans"/>
              </a:rPr>
              <a:t>Robust validation functions are implemented using C++ RegEx to ensure that all user-entered data adheres to strict formats, preventing errors and maintaining data quality.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Shape 2"/>
          <p:cNvSpPr/>
          <p:nvPr/>
        </p:nvSpPr>
        <p:spPr>
          <a:xfrm>
            <a:off x="793800" y="3973320"/>
            <a:ext cx="13041720" cy="2424960"/>
          </a:xfrm>
          <a:prstGeom prst="roundRect">
            <a:avLst>
              <a:gd name="adj" fmla="val 1402"/>
            </a:avLst>
          </a:prstGeom>
          <a:solidFill>
            <a:srgbClr val="4335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Shape 3"/>
          <p:cNvSpPr/>
          <p:nvPr/>
        </p:nvSpPr>
        <p:spPr>
          <a:xfrm>
            <a:off x="793800" y="3973320"/>
            <a:ext cx="4346640" cy="2424960"/>
          </a:xfrm>
          <a:prstGeom prst="roundRect">
            <a:avLst>
              <a:gd name="adj" fmla="val 1402"/>
            </a:avLst>
          </a:prstGeom>
          <a:solidFill>
            <a:srgbClr val="4335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Text 4"/>
          <p:cNvSpPr/>
          <p:nvPr/>
        </p:nvSpPr>
        <p:spPr>
          <a:xfrm>
            <a:off x="1020600" y="4200120"/>
            <a:ext cx="311616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Name &amp; Text Validation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 5"/>
          <p:cNvSpPr/>
          <p:nvPr/>
        </p:nvSpPr>
        <p:spPr>
          <a:xfrm>
            <a:off x="1020600" y="4690440"/>
            <a:ext cx="3892680" cy="146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isValidName()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and </a:t>
            </a: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isValidText()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ensure only alphabetic or alphanumeric characters are accepted, respectively.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Shape 6"/>
          <p:cNvSpPr/>
          <p:nvPr/>
        </p:nvSpPr>
        <p:spPr>
          <a:xfrm>
            <a:off x="5141520" y="3973320"/>
            <a:ext cx="4346640" cy="2424960"/>
          </a:xfrm>
          <a:prstGeom prst="rect">
            <a:avLst/>
          </a:prstGeom>
          <a:solidFill>
            <a:srgbClr val="4335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Shape 7"/>
          <p:cNvSpPr/>
          <p:nvPr/>
        </p:nvSpPr>
        <p:spPr>
          <a:xfrm>
            <a:off x="5141520" y="3973320"/>
            <a:ext cx="29520" cy="242496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1" name="Text 8"/>
          <p:cNvSpPr/>
          <p:nvPr/>
        </p:nvSpPr>
        <p:spPr>
          <a:xfrm>
            <a:off x="5368320" y="42001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Contact Information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9"/>
          <p:cNvSpPr/>
          <p:nvPr/>
        </p:nvSpPr>
        <p:spPr>
          <a:xfrm>
            <a:off x="5368320" y="4690440"/>
            <a:ext cx="3892680" cy="111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isValidPhone()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validates 10-digit phone numbers, while </a:t>
            </a: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isValidEmail()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checks for standard email formats.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Shape 10"/>
          <p:cNvSpPr/>
          <p:nvPr/>
        </p:nvSpPr>
        <p:spPr>
          <a:xfrm>
            <a:off x="9488880" y="3973320"/>
            <a:ext cx="4346640" cy="2424960"/>
          </a:xfrm>
          <a:prstGeom prst="rect">
            <a:avLst/>
          </a:prstGeom>
          <a:solidFill>
            <a:srgbClr val="4335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Shape 11"/>
          <p:cNvSpPr/>
          <p:nvPr/>
        </p:nvSpPr>
        <p:spPr>
          <a:xfrm>
            <a:off x="9488880" y="3973320"/>
            <a:ext cx="29520" cy="2424960"/>
          </a:xfrm>
          <a:prstGeom prst="roundRect">
            <a:avLst>
              <a:gd name="adj" fmla="val 111628"/>
            </a:avLst>
          </a:prstGeom>
          <a:solidFill>
            <a:srgbClr val="5c4e6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5" name="Text 12"/>
          <p:cNvSpPr/>
          <p:nvPr/>
        </p:nvSpPr>
        <p:spPr>
          <a:xfrm>
            <a:off x="9715680" y="4200120"/>
            <a:ext cx="283428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Date Validation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13"/>
          <p:cNvSpPr/>
          <p:nvPr/>
        </p:nvSpPr>
        <p:spPr>
          <a:xfrm>
            <a:off x="9715680" y="4690440"/>
            <a:ext cx="3892680" cy="14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isValidDate()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meticulously verifies </a:t>
            </a:r>
            <a:r>
              <a:rPr b="0" lang="en-US" sz="1750" spc="-1" strike="noStrike">
                <a:solidFill>
                  <a:srgbClr val="ffffff"/>
                </a:solidFill>
                <a:highlight>
                  <a:srgbClr val="c6b8a9"/>
                </a:highlight>
                <a:latin typeface="Consolas"/>
                <a:ea typeface="Consolas"/>
              </a:rPr>
              <a:t>dd/mm/yyyy</a:t>
            </a:r>
            <a:r>
              <a:rPr b="0" lang="en-US" sz="1750" spc="-1" strike="noStrike">
                <a:solidFill>
                  <a:srgbClr val="ffffff"/>
                </a:solidFill>
                <a:latin typeface="Fira Sans"/>
                <a:ea typeface="Fira Sans"/>
              </a:rPr>
              <a:t> format, including leap year logic and correct days per month.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cdbdad"/>
          </a:solidFill>
          <a:ln w="0">
            <a:solidFill>
              <a:srgbClr val="ffffd7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preencoded.png"/>
          <p:cNvPicPr/>
          <p:nvPr/>
        </p:nvPicPr>
        <p:blipFill>
          <a:blip r:embed="rId1"/>
          <a:stretch/>
        </p:blipFill>
        <p:spPr>
          <a:xfrm>
            <a:off x="4800600" y="228600"/>
            <a:ext cx="5257080" cy="3428280"/>
          </a:xfrm>
          <a:prstGeom prst="rect">
            <a:avLst/>
          </a:prstGeom>
          <a:ln w="0">
            <a:noFill/>
          </a:ln>
        </p:spPr>
      </p:pic>
      <p:sp>
        <p:nvSpPr>
          <p:cNvPr id="149" name="Text 0"/>
          <p:cNvSpPr/>
          <p:nvPr/>
        </p:nvSpPr>
        <p:spPr>
          <a:xfrm>
            <a:off x="801360" y="3760920"/>
            <a:ext cx="354132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Specialized ID Card Types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"/>
          <p:cNvSpPr/>
          <p:nvPr/>
        </p:nvSpPr>
        <p:spPr>
          <a:xfrm>
            <a:off x="685800" y="4572000"/>
            <a:ext cx="13835520" cy="64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400"/>
              </a:lnSpc>
              <a:tabLst>
                <a:tab algn="l" pos="0"/>
              </a:tabLst>
            </a:pPr>
            <a:r>
              <a:rPr b="0" lang="en-US" sz="2400" spc="-1" strike="noStrike" baseline="33000">
                <a:solidFill>
                  <a:srgbClr val="dad1e6"/>
                </a:solidFill>
                <a:latin typeface="Fira Sans"/>
                <a:ea typeface="Fira Sans"/>
              </a:rPr>
              <a:t>The application extends the </a:t>
            </a:r>
            <a:r>
              <a:rPr b="0" lang="en-US" sz="2400" spc="-1" strike="noStrike" baseline="33000">
                <a:solidFill>
                  <a:srgbClr val="dad1e6"/>
                </a:solidFill>
                <a:highlight>
                  <a:srgbClr val="31233e"/>
                </a:highlight>
                <a:latin typeface="Consolas"/>
                <a:ea typeface="Consolas"/>
              </a:rPr>
              <a:t>IDCard</a:t>
            </a:r>
            <a:r>
              <a:rPr b="0" lang="en-US" sz="2400" spc="-1" strike="noStrike" baseline="33000">
                <a:solidFill>
                  <a:srgbClr val="dad1e6"/>
                </a:solidFill>
                <a:latin typeface="Fira Sans"/>
                <a:ea typeface="Fira Sans"/>
              </a:rPr>
              <a:t> base class to create distinct, specialized ID card types, each with its own unique data requirements and display logic.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2"/>
          <p:cNvSpPr/>
          <p:nvPr/>
        </p:nvSpPr>
        <p:spPr>
          <a:xfrm>
            <a:off x="936720" y="4856760"/>
            <a:ext cx="169992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Student ID Card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3"/>
          <p:cNvSpPr/>
          <p:nvPr/>
        </p:nvSpPr>
        <p:spPr>
          <a:xfrm>
            <a:off x="936720" y="5182920"/>
            <a:ext cx="442764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Roll Number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4"/>
          <p:cNvSpPr/>
          <p:nvPr/>
        </p:nvSpPr>
        <p:spPr>
          <a:xfrm>
            <a:off x="936720" y="5403960"/>
            <a:ext cx="442764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Program &amp; Faculty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5"/>
          <p:cNvSpPr/>
          <p:nvPr/>
        </p:nvSpPr>
        <p:spPr>
          <a:xfrm>
            <a:off x="936720" y="5625000"/>
            <a:ext cx="442764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Guardian Name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ext 6"/>
          <p:cNvSpPr/>
          <p:nvPr/>
        </p:nvSpPr>
        <p:spPr>
          <a:xfrm>
            <a:off x="936720" y="5846040"/>
            <a:ext cx="442764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Valid &amp; Expiry Dates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7"/>
          <p:cNvSpPr/>
          <p:nvPr/>
        </p:nvSpPr>
        <p:spPr>
          <a:xfrm>
            <a:off x="5649840" y="4856760"/>
            <a:ext cx="169992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Business ID Card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Text 8"/>
          <p:cNvSpPr/>
          <p:nvPr/>
        </p:nvSpPr>
        <p:spPr>
          <a:xfrm>
            <a:off x="5649840" y="518292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Position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9"/>
          <p:cNvSpPr/>
          <p:nvPr/>
        </p:nvSpPr>
        <p:spPr>
          <a:xfrm>
            <a:off x="5649840" y="540396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Company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10"/>
          <p:cNvSpPr/>
          <p:nvPr/>
        </p:nvSpPr>
        <p:spPr>
          <a:xfrm>
            <a:off x="5649840" y="562500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Business Address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 11"/>
          <p:cNvSpPr/>
          <p:nvPr/>
        </p:nvSpPr>
        <p:spPr>
          <a:xfrm>
            <a:off x="5649840" y="584604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Contact 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 12"/>
          <p:cNvSpPr/>
          <p:nvPr/>
        </p:nvSpPr>
        <p:spPr>
          <a:xfrm>
            <a:off x="10361520" y="4856760"/>
            <a:ext cx="169992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94caf"/>
                </a:solidFill>
                <a:latin typeface="Inconsolata Bold"/>
                <a:ea typeface="Inconsolata Bold"/>
              </a:rPr>
              <a:t>Library ID Card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13"/>
          <p:cNvSpPr/>
          <p:nvPr/>
        </p:nvSpPr>
        <p:spPr>
          <a:xfrm>
            <a:off x="10211760" y="5257800"/>
            <a:ext cx="441792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Member ID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14"/>
          <p:cNvSpPr/>
          <p:nvPr/>
        </p:nvSpPr>
        <p:spPr>
          <a:xfrm>
            <a:off x="10203480" y="548640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Contact 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15"/>
          <p:cNvSpPr/>
          <p:nvPr/>
        </p:nvSpPr>
        <p:spPr>
          <a:xfrm>
            <a:off x="10203480" y="5750280"/>
            <a:ext cx="4426200" cy="1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400"/>
              </a:lnSpc>
              <a:buClr>
                <a:srgbClr val="dad1e6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dad1e6"/>
                </a:solidFill>
                <a:latin typeface="Fira Sans"/>
                <a:ea typeface="Fira Sans"/>
              </a:rPr>
              <a:t>Simplified Data Fields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29172f"/>
          </a:solidFill>
          <a:ln w="0">
            <a:solidFill>
              <a:srgbClr val="650953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 0"/>
          <p:cNvSpPr/>
          <p:nvPr/>
        </p:nvSpPr>
        <p:spPr>
          <a:xfrm>
            <a:off x="700560" y="577440"/>
            <a:ext cx="725328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901"/>
              </a:lnSpc>
              <a:tabLst>
                <a:tab algn="l" pos="0"/>
              </a:tabLst>
            </a:pPr>
            <a:r>
              <a:rPr b="1" lang="en-US" sz="390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Future Scope and Enhancements</a:t>
            </a:r>
            <a:endParaRPr b="0" lang="en-US" sz="3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"/>
          <p:cNvSpPr/>
          <p:nvPr/>
        </p:nvSpPr>
        <p:spPr>
          <a:xfrm>
            <a:off x="700560" y="1603080"/>
            <a:ext cx="132282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Our application provides a solid foundation, with numerous avenues for future development to enhance its capabilities and user experience.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Image 0" descr="preencoded.png"/>
          <p:cNvPicPr/>
          <p:nvPr/>
        </p:nvPicPr>
        <p:blipFill>
          <a:blip r:embed="rId1"/>
          <a:stretch/>
        </p:blipFill>
        <p:spPr>
          <a:xfrm>
            <a:off x="3189240" y="2148480"/>
            <a:ext cx="1636200" cy="712080"/>
          </a:xfrm>
          <a:prstGeom prst="rect">
            <a:avLst/>
          </a:prstGeom>
          <a:ln w="0">
            <a:noFill/>
          </a:ln>
        </p:spPr>
      </p:pic>
      <p:sp>
        <p:nvSpPr>
          <p:cNvPr id="169" name="Text 2"/>
          <p:cNvSpPr/>
          <p:nvPr/>
        </p:nvSpPr>
        <p:spPr>
          <a:xfrm>
            <a:off x="3866760" y="2405880"/>
            <a:ext cx="2804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3"/>
          <p:cNvSpPr/>
          <p:nvPr/>
        </p:nvSpPr>
        <p:spPr>
          <a:xfrm>
            <a:off x="5026320" y="2348640"/>
            <a:ext cx="275040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QR/Barcode Integration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Shape 4"/>
          <p:cNvSpPr/>
          <p:nvPr/>
        </p:nvSpPr>
        <p:spPr>
          <a:xfrm>
            <a:off x="4876200" y="2877120"/>
            <a:ext cx="9002520" cy="10440"/>
          </a:xfrm>
          <a:prstGeom prst="roundRect">
            <a:avLst>
              <a:gd name="adj" fmla="val 262707"/>
            </a:avLst>
          </a:prstGeom>
          <a:solidFill>
            <a:srgbClr val="5c4e6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2" name="Image 1" descr="preencoded.png"/>
          <p:cNvPicPr/>
          <p:nvPr/>
        </p:nvPicPr>
        <p:blipFill>
          <a:blip r:embed="rId2"/>
          <a:stretch/>
        </p:blipFill>
        <p:spPr>
          <a:xfrm>
            <a:off x="2370600" y="2911680"/>
            <a:ext cx="3273120" cy="712080"/>
          </a:xfrm>
          <a:prstGeom prst="rect">
            <a:avLst/>
          </a:prstGeom>
          <a:ln w="0">
            <a:noFill/>
          </a:ln>
        </p:spPr>
      </p:pic>
      <p:sp>
        <p:nvSpPr>
          <p:cNvPr id="173" name="Text 5"/>
          <p:cNvSpPr/>
          <p:nvPr/>
        </p:nvSpPr>
        <p:spPr>
          <a:xfrm>
            <a:off x="3867120" y="3092040"/>
            <a:ext cx="2804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6"/>
          <p:cNvSpPr/>
          <p:nvPr/>
        </p:nvSpPr>
        <p:spPr>
          <a:xfrm>
            <a:off x="5844960" y="3111840"/>
            <a:ext cx="262548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Database Connectivity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Shape 7"/>
          <p:cNvSpPr/>
          <p:nvPr/>
        </p:nvSpPr>
        <p:spPr>
          <a:xfrm>
            <a:off x="5694840" y="3639960"/>
            <a:ext cx="8183880" cy="10440"/>
          </a:xfrm>
          <a:prstGeom prst="roundRect">
            <a:avLst>
              <a:gd name="adj" fmla="val 262707"/>
            </a:avLst>
          </a:prstGeom>
          <a:solidFill>
            <a:srgbClr val="5c4e6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76" name="Image 2" descr="preencoded.png"/>
          <p:cNvPicPr/>
          <p:nvPr/>
        </p:nvPicPr>
        <p:blipFill>
          <a:blip r:embed="rId3"/>
          <a:stretch/>
        </p:blipFill>
        <p:spPr>
          <a:xfrm>
            <a:off x="1551960" y="3674520"/>
            <a:ext cx="4910400" cy="712080"/>
          </a:xfrm>
          <a:prstGeom prst="rect">
            <a:avLst/>
          </a:prstGeom>
          <a:ln w="0">
            <a:noFill/>
          </a:ln>
        </p:spPr>
      </p:pic>
      <p:sp>
        <p:nvSpPr>
          <p:cNvPr id="177" name="Text 8"/>
          <p:cNvSpPr/>
          <p:nvPr/>
        </p:nvSpPr>
        <p:spPr>
          <a:xfrm>
            <a:off x="3866760" y="3855240"/>
            <a:ext cx="2804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3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Text 9"/>
          <p:cNvSpPr/>
          <p:nvPr/>
        </p:nvSpPr>
        <p:spPr>
          <a:xfrm>
            <a:off x="6663600" y="3874680"/>
            <a:ext cx="187524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GUI Development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Shape 10"/>
          <p:cNvSpPr/>
          <p:nvPr/>
        </p:nvSpPr>
        <p:spPr>
          <a:xfrm>
            <a:off x="6513480" y="4403160"/>
            <a:ext cx="7365240" cy="10440"/>
          </a:xfrm>
          <a:prstGeom prst="roundRect">
            <a:avLst>
              <a:gd name="adj" fmla="val 262707"/>
            </a:avLst>
          </a:prstGeom>
          <a:solidFill>
            <a:srgbClr val="5c4e6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6720" bIns="-36720" anchor="t">
            <a:noAutofit/>
          </a:bodyPr>
          <a:p>
            <a:pPr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80" name="Image 3" descr="preencoded.png"/>
          <p:cNvPicPr/>
          <p:nvPr/>
        </p:nvPicPr>
        <p:blipFill>
          <a:blip r:embed="rId4"/>
          <a:stretch/>
        </p:blipFill>
        <p:spPr>
          <a:xfrm>
            <a:off x="733680" y="4437720"/>
            <a:ext cx="6547320" cy="712080"/>
          </a:xfrm>
          <a:prstGeom prst="rect">
            <a:avLst/>
          </a:prstGeom>
          <a:ln w="0">
            <a:noFill/>
          </a:ln>
        </p:spPr>
      </p:pic>
      <p:sp>
        <p:nvSpPr>
          <p:cNvPr id="181" name="Text 11"/>
          <p:cNvSpPr/>
          <p:nvPr/>
        </p:nvSpPr>
        <p:spPr>
          <a:xfrm>
            <a:off x="3866760" y="4618440"/>
            <a:ext cx="28044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35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fffff"/>
                </a:solidFill>
                <a:latin typeface="Inconsolata Bold"/>
                <a:ea typeface="Inconsolata Bold"/>
              </a:rPr>
              <a:t>4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12"/>
          <p:cNvSpPr/>
          <p:nvPr/>
        </p:nvSpPr>
        <p:spPr>
          <a:xfrm>
            <a:off x="7482240" y="4637880"/>
            <a:ext cx="1249560" cy="31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1950" spc="-1" strike="noStrike">
                <a:solidFill>
                  <a:srgbClr val="000000"/>
                </a:solidFill>
                <a:latin typeface="Inconsolata Bold"/>
                <a:ea typeface="Inconsolata Bold"/>
              </a:rPr>
              <a:t>Cloud Sync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13"/>
          <p:cNvSpPr/>
          <p:nvPr/>
        </p:nvSpPr>
        <p:spPr>
          <a:xfrm>
            <a:off x="700560" y="5375880"/>
            <a:ext cx="132282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QR/Barcode Integration:</a:t>
            </a:r>
            <a:r>
              <a:rPr b="0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 Automatically generate and embed QR codes or barcodes for quick scanning and data retrieval.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 14"/>
          <p:cNvSpPr/>
          <p:nvPr/>
        </p:nvSpPr>
        <p:spPr>
          <a:xfrm>
            <a:off x="700560" y="5921280"/>
            <a:ext cx="132282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Database Connectivity:</a:t>
            </a:r>
            <a:r>
              <a:rPr b="0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 Integrate with local or remote databases (e.g., SQLite, PostgreSQL) to store and manage ID card data more robustly.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 15"/>
          <p:cNvSpPr/>
          <p:nvPr/>
        </p:nvSpPr>
        <p:spPr>
          <a:xfrm>
            <a:off x="700560" y="6466680"/>
            <a:ext cx="1322820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GUI Development:</a:t>
            </a:r>
            <a:r>
              <a:rPr b="0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 Transition from a console-based interface to a modern graphical user interface using frameworks like Qt or MFC for improved usability.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16"/>
          <p:cNvSpPr/>
          <p:nvPr/>
        </p:nvSpPr>
        <p:spPr>
          <a:xfrm>
            <a:off x="715680" y="7224120"/>
            <a:ext cx="1322820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500"/>
              </a:lnSpc>
              <a:tabLst>
                <a:tab algn="l" pos="0"/>
              </a:tabLst>
            </a:pPr>
            <a:r>
              <a:rPr b="1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Cloud Sync:</a:t>
            </a:r>
            <a:r>
              <a:rPr b="0" lang="en-US" sz="1550" spc="-1" strike="noStrike">
                <a:solidFill>
                  <a:srgbClr val="000000"/>
                </a:solidFill>
                <a:latin typeface="Fira Sans"/>
                <a:ea typeface="Fira Sans"/>
              </a:rPr>
              <a:t> Implement cloud synchronization for secure backup and multi-device access to ID card data.</a:t>
            </a: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0" y="7772400"/>
            <a:ext cx="14629680" cy="456480"/>
          </a:xfrm>
          <a:prstGeom prst="rect">
            <a:avLst/>
          </a:prstGeom>
          <a:solidFill>
            <a:srgbClr val="faeddf"/>
          </a:solidFill>
          <a:ln w="0">
            <a:solidFill>
              <a:srgbClr val="ffffd7"/>
            </a:solidFill>
            <a:custDash>
              <a:ds d="100000" sp="1695733"/>
            </a:custDash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  <Words>767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2025-08-18T04:52:00Z</dcterms:created>
  <dc:creator/>
  <dc:description/>
  <dc:language>en-US</dc:language>
  <cp:lastModifiedBy/>
  <dcterms:modified xsi:type="dcterms:W3CDTF">2025-08-18T23:53:14Z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Custom</vt:lpwstr>
  </property>
  <property fmtid="{D5CDD505-2E9C-101B-9397-08002B2CF9AE}" pid="4" name="Slides">
    <vt:i4>10</vt:i4>
  </property>
</Properties>
</file>